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56" r:id="rId4"/>
    <p:sldId id="258" r:id="rId5"/>
    <p:sldId id="260" r:id="rId6"/>
    <p:sldId id="261" r:id="rId7"/>
    <p:sldId id="262" r:id="rId8"/>
    <p:sldId id="275" r:id="rId9"/>
    <p:sldId id="263" r:id="rId10"/>
    <p:sldId id="265" r:id="rId11"/>
    <p:sldId id="264" r:id="rId12"/>
    <p:sldId id="267" r:id="rId13"/>
    <p:sldId id="268" r:id="rId14"/>
    <p:sldId id="279" r:id="rId15"/>
    <p:sldId id="276" r:id="rId16"/>
    <p:sldId id="277" r:id="rId17"/>
    <p:sldId id="278" r:id="rId18"/>
    <p:sldId id="266" r:id="rId19"/>
    <p:sldId id="269" r:id="rId20"/>
    <p:sldId id="271" r:id="rId21"/>
    <p:sldId id="273" r:id="rId22"/>
    <p:sldId id="274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8CCEC-A620-40D7-886E-D78C88E2EEA9}" type="datetimeFigureOut">
              <a:rPr lang="ru-RU" smtClean="0"/>
              <a:t>21.03.2026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BE37D-6EF3-4986-83EB-29341621CBFE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8CCEC-A620-40D7-886E-D78C88E2EEA9}" type="datetimeFigureOut">
              <a:rPr lang="ru-RU" smtClean="0"/>
              <a:t>21.03.2026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BE37D-6EF3-4986-83EB-29341621CBFE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8CCEC-A620-40D7-886E-D78C88E2EEA9}" type="datetimeFigureOut">
              <a:rPr lang="ru-RU" smtClean="0"/>
              <a:t>21.03.2026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BE37D-6EF3-4986-83EB-29341621CBFE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8CCEC-A620-40D7-886E-D78C88E2EEA9}" type="datetimeFigureOut">
              <a:rPr lang="ru-RU" smtClean="0"/>
              <a:t>21.03.2026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BE37D-6EF3-4986-83EB-29341621CBFE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8CCEC-A620-40D7-886E-D78C88E2EEA9}" type="datetimeFigureOut">
              <a:rPr lang="ru-RU" smtClean="0"/>
              <a:t>21.03.2026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BE37D-6EF3-4986-83EB-29341621CBFE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8CCEC-A620-40D7-886E-D78C88E2EEA9}" type="datetimeFigureOut">
              <a:rPr lang="ru-RU" smtClean="0"/>
              <a:t>21.03.2026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BE37D-6EF3-4986-83EB-29341621CBFE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8CCEC-A620-40D7-886E-D78C88E2EEA9}" type="datetimeFigureOut">
              <a:rPr lang="ru-RU" smtClean="0"/>
              <a:t>21.03.2026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BE37D-6EF3-4986-83EB-29341621CBFE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8CCEC-A620-40D7-886E-D78C88E2EEA9}" type="datetimeFigureOut">
              <a:rPr lang="ru-RU" smtClean="0"/>
              <a:t>21.03.2026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BE37D-6EF3-4986-83EB-29341621CBFE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8CCEC-A620-40D7-886E-D78C88E2EEA9}" type="datetimeFigureOut">
              <a:rPr lang="ru-RU" smtClean="0"/>
              <a:t>21.03.2026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BE37D-6EF3-4986-83EB-29341621CBFE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8CCEC-A620-40D7-886E-D78C88E2EEA9}" type="datetimeFigureOut">
              <a:rPr lang="ru-RU" smtClean="0"/>
              <a:t>21.03.2026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BE37D-6EF3-4986-83EB-29341621CBFE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8CCEC-A620-40D7-886E-D78C88E2EEA9}" type="datetimeFigureOut">
              <a:rPr lang="ru-RU" smtClean="0"/>
              <a:t>21.03.2026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BE37D-6EF3-4986-83EB-29341621CBFE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88CCEC-A620-40D7-886E-D78C88E2EEA9}" type="datetimeFigureOut">
              <a:rPr lang="ru-RU" smtClean="0"/>
              <a:t>21.03.2026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7BE37D-6EF3-4986-83EB-29341621CBFE}" type="slidenum">
              <a:rPr lang="ru-RU" smtClean="0"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2"/>
                </a:solidFill>
              </a:rPr>
              <a:t>Достижения членов отряда ЮИД «</a:t>
            </a:r>
            <a:r>
              <a:rPr lang="ru-RU" dirty="0" err="1" smtClean="0">
                <a:solidFill>
                  <a:schemeClr val="tx2"/>
                </a:solidFill>
              </a:rPr>
              <a:t>БеРКуД</a:t>
            </a:r>
            <a:r>
              <a:rPr lang="ru-RU" dirty="0" smtClean="0">
                <a:solidFill>
                  <a:schemeClr val="tx2"/>
                </a:solidFill>
              </a:rPr>
              <a:t>» МБОУ «АСОШ №1 </a:t>
            </a:r>
            <a:r>
              <a:rPr lang="ru-RU" dirty="0" err="1" smtClean="0">
                <a:solidFill>
                  <a:schemeClr val="tx2"/>
                </a:solidFill>
              </a:rPr>
              <a:t>им.В.Ф.Ежкова</a:t>
            </a:r>
            <a:r>
              <a:rPr lang="ru-RU" dirty="0" smtClean="0">
                <a:solidFill>
                  <a:schemeClr val="tx2"/>
                </a:solidFill>
              </a:rPr>
              <a:t> с УИОП» Арского муниципального района</a:t>
            </a:r>
            <a:br>
              <a:rPr lang="ru-RU" dirty="0" smtClean="0">
                <a:solidFill>
                  <a:schemeClr val="tx2"/>
                </a:solidFill>
              </a:rPr>
            </a:br>
            <a:r>
              <a:rPr lang="ru-RU" dirty="0" smtClean="0">
                <a:solidFill>
                  <a:schemeClr val="tx2"/>
                </a:solidFill>
              </a:rPr>
              <a:t>в республиканском конкурсе «Безопасное колесо</a:t>
            </a:r>
            <a:r>
              <a:rPr lang="ru-RU" dirty="0" smtClean="0">
                <a:solidFill>
                  <a:schemeClr val="tx2"/>
                </a:solidFill>
              </a:rPr>
              <a:t>» </a:t>
            </a:r>
            <a:endParaRPr lang="ru-RU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27584" y="411936"/>
            <a:ext cx="725076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</a:rPr>
              <a:t>День памяти жертв ДТП</a:t>
            </a:r>
            <a:endParaRPr lang="ru-RU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+mj-lt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1494" y="1347486"/>
            <a:ext cx="6732240" cy="5049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13266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338955"/>
            <a:ext cx="7356309" cy="551723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61880" y="260648"/>
            <a:ext cx="8355043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Телемост с Ярославской областью</a:t>
            </a:r>
            <a:endParaRPr lang="ru-RU" sz="4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993612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61880" y="260648"/>
            <a:ext cx="8355043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Телемост с Ярославской областью</a:t>
            </a:r>
            <a:endParaRPr lang="ru-RU" sz="4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7800" y="1340768"/>
            <a:ext cx="7023201" cy="5267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8409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61880" y="260648"/>
            <a:ext cx="8355043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Телемост с Ярославской областью</a:t>
            </a:r>
            <a:endParaRPr lang="ru-RU" sz="4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5434" y="1025897"/>
            <a:ext cx="4227934" cy="5637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23893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72358" y="116632"/>
            <a:ext cx="6665736" cy="138499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Территория безопасности: </a:t>
            </a:r>
          </a:p>
          <a:p>
            <a:pPr algn="ctr"/>
            <a:r>
              <a:rPr lang="ru-RU" sz="28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игра по правилам.</a:t>
            </a:r>
          </a:p>
          <a:p>
            <a:pPr algn="ctr"/>
            <a:r>
              <a:rPr lang="ru-RU" sz="28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(мероприятие, совместное с родителями) </a:t>
            </a:r>
            <a:endParaRPr lang="ru-RU" sz="28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73" b="22682"/>
          <a:stretch/>
        </p:blipFill>
        <p:spPr>
          <a:xfrm>
            <a:off x="670871" y="1748258"/>
            <a:ext cx="7868690" cy="4664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1230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8847" y="1666080"/>
            <a:ext cx="6660231" cy="499517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616" y="22299"/>
            <a:ext cx="6895174" cy="1646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89002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1826822"/>
            <a:ext cx="6192688" cy="464451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99592" y="116632"/>
            <a:ext cx="72008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dirty="0">
                <a:ln w="0"/>
                <a:solidFill>
                  <a:srgbClr val="4F81BD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Территория безопасности: </a:t>
            </a:r>
          </a:p>
          <a:p>
            <a:pPr lvl="0" algn="ctr"/>
            <a:r>
              <a:rPr lang="ru-RU" sz="2800" dirty="0">
                <a:ln w="0"/>
                <a:solidFill>
                  <a:srgbClr val="4F81BD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игра по правилам.</a:t>
            </a:r>
          </a:p>
          <a:p>
            <a:pPr lvl="0" algn="ctr"/>
            <a:r>
              <a:rPr lang="ru-RU" sz="2800" dirty="0">
                <a:ln w="0"/>
                <a:solidFill>
                  <a:srgbClr val="4F81BD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(мероприятие, совместное с родителями) </a:t>
            </a:r>
            <a:endParaRPr lang="ru-RU" sz="2800" dirty="0">
              <a:ln w="0"/>
              <a:solidFill>
                <a:srgbClr val="4F81BD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532718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1597508"/>
            <a:ext cx="3795886" cy="506118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27584" y="188640"/>
            <a:ext cx="784887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dirty="0">
                <a:ln w="0"/>
                <a:solidFill>
                  <a:srgbClr val="4F81BD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Территория безопасности: </a:t>
            </a:r>
          </a:p>
          <a:p>
            <a:pPr lvl="0" algn="ctr"/>
            <a:r>
              <a:rPr lang="ru-RU" sz="2800" dirty="0">
                <a:ln w="0"/>
                <a:solidFill>
                  <a:srgbClr val="4F81BD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игра по правилам.</a:t>
            </a:r>
          </a:p>
          <a:p>
            <a:pPr lvl="0" algn="ctr"/>
            <a:r>
              <a:rPr lang="ru-RU" sz="2800" dirty="0">
                <a:ln w="0"/>
                <a:solidFill>
                  <a:srgbClr val="4F81BD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(мероприятие, совместное с родителями) </a:t>
            </a:r>
            <a:endParaRPr lang="ru-RU" sz="2800" dirty="0">
              <a:ln w="0"/>
              <a:solidFill>
                <a:srgbClr val="4F81BD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616852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1484784"/>
            <a:ext cx="6780245" cy="508518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983093" y="116632"/>
            <a:ext cx="712879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600" dirty="0">
                <a:ln w="0"/>
                <a:solidFill>
                  <a:srgbClr val="4F81BD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Занятие </a:t>
            </a:r>
            <a:r>
              <a:rPr lang="ru-RU" sz="3600" dirty="0" smtClean="0">
                <a:ln w="0"/>
                <a:solidFill>
                  <a:srgbClr val="4F81BD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ru-RU" sz="3600" dirty="0">
                <a:ln w="0"/>
                <a:solidFill>
                  <a:srgbClr val="4F81BD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с </a:t>
            </a:r>
            <a:r>
              <a:rPr lang="ru-RU" sz="3600" dirty="0" smtClean="0">
                <a:ln w="0"/>
                <a:solidFill>
                  <a:srgbClr val="4F81BD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приглашением </a:t>
            </a:r>
            <a:endParaRPr lang="ru-RU" sz="3600" dirty="0">
              <a:ln w="0"/>
              <a:solidFill>
                <a:srgbClr val="4F81BD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lvl="0" algn="ctr"/>
            <a:r>
              <a:rPr lang="ru-RU" sz="3600" dirty="0">
                <a:ln w="0"/>
                <a:solidFill>
                  <a:srgbClr val="4F81BD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начальника ГБУ «БДД»</a:t>
            </a:r>
            <a:endParaRPr lang="ru-RU" sz="3600" dirty="0">
              <a:ln w="0"/>
              <a:solidFill>
                <a:srgbClr val="4F81BD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658615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5297" y="1460977"/>
            <a:ext cx="6756243" cy="506718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988061" y="260648"/>
            <a:ext cx="5190716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Занятие с приглашением </a:t>
            </a:r>
          </a:p>
          <a:p>
            <a:pPr algn="ctr"/>
            <a:r>
              <a:rPr lang="ru-RU" sz="36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начальника ГБУ «БДД»</a:t>
            </a:r>
            <a:endParaRPr lang="ru-RU" sz="36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856545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2066" y="260648"/>
            <a:ext cx="4792948" cy="6597352"/>
          </a:xfrm>
          <a:prstGeom prst="rect">
            <a:avLst/>
          </a:prstGeom>
          <a:ln>
            <a:solidFill>
              <a:schemeClr val="tx2"/>
            </a:solidFill>
          </a:ln>
        </p:spPr>
      </p:pic>
    </p:spTree>
    <p:extLst>
      <p:ext uri="{BB962C8B-B14F-4D97-AF65-F5344CB8AC3E}">
        <p14:creationId xmlns:p14="http://schemas.microsoft.com/office/powerpoint/2010/main" val="39708469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02" r="1984"/>
          <a:stretch/>
        </p:blipFill>
        <p:spPr>
          <a:xfrm>
            <a:off x="4487982" y="1364771"/>
            <a:ext cx="4320480" cy="520519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609104" y="260648"/>
            <a:ext cx="5781776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Акция «Помоги первокласснику</a:t>
            </a:r>
          </a:p>
          <a:p>
            <a:pPr algn="ctr"/>
            <a:r>
              <a:rPr lang="ru-RU" sz="32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правильно перейти дорогу!»</a:t>
            </a:r>
            <a:endParaRPr lang="ru-RU" sz="32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364771"/>
            <a:ext cx="3903898" cy="5205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70419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112550"/>
            <a:ext cx="4047914" cy="539721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51694" y="404664"/>
            <a:ext cx="889230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Практические занятия на улицах города</a:t>
            </a:r>
            <a:endParaRPr lang="ru-RU" sz="40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6964" y="1119299"/>
            <a:ext cx="4042852" cy="5390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57067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1457400"/>
            <a:ext cx="6624736" cy="496855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-145032" y="404664"/>
            <a:ext cx="9289032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Акция «Ребёнок-главный пассажир»</a:t>
            </a:r>
            <a:endParaRPr lang="ru-RU" sz="36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399112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7744" y="215748"/>
            <a:ext cx="4752528" cy="6541715"/>
          </a:xfrm>
          <a:prstGeom prst="rect">
            <a:avLst/>
          </a:prstGeom>
          <a:ln>
            <a:solidFill>
              <a:schemeClr val="tx2"/>
            </a:solidFill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158144"/>
            <a:ext cx="4867417" cy="6699856"/>
          </a:xfrm>
          <a:prstGeom prst="rect">
            <a:avLst/>
          </a:prstGeom>
          <a:ln>
            <a:solidFill>
              <a:schemeClr val="tx2"/>
            </a:solidFill>
          </a:ln>
        </p:spPr>
      </p:pic>
    </p:spTree>
    <p:extLst>
      <p:ext uri="{BB962C8B-B14F-4D97-AF65-F5344CB8AC3E}">
        <p14:creationId xmlns:p14="http://schemas.microsoft.com/office/powerpoint/2010/main" val="16744462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7892" y="188640"/>
            <a:ext cx="4845262" cy="6669360"/>
          </a:xfrm>
          <a:prstGeom prst="rect">
            <a:avLst/>
          </a:prstGeom>
          <a:ln>
            <a:solidFill>
              <a:schemeClr val="tx2"/>
            </a:solidFill>
          </a:ln>
        </p:spPr>
      </p:pic>
    </p:spTree>
    <p:extLst>
      <p:ext uri="{BB962C8B-B14F-4D97-AF65-F5344CB8AC3E}">
        <p14:creationId xmlns:p14="http://schemas.microsoft.com/office/powerpoint/2010/main" val="1881327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7892" y="188640"/>
            <a:ext cx="4845262" cy="6669360"/>
          </a:xfrm>
          <a:prstGeom prst="rect">
            <a:avLst/>
          </a:prstGeom>
          <a:ln>
            <a:solidFill>
              <a:schemeClr val="tx2"/>
            </a:solidFill>
          </a:ln>
        </p:spPr>
      </p:pic>
    </p:spTree>
    <p:extLst>
      <p:ext uri="{BB962C8B-B14F-4D97-AF65-F5344CB8AC3E}">
        <p14:creationId xmlns:p14="http://schemas.microsoft.com/office/powerpoint/2010/main" val="13175195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5578" y="116632"/>
            <a:ext cx="4897575" cy="6741368"/>
          </a:xfrm>
          <a:prstGeom prst="rect">
            <a:avLst/>
          </a:prstGeom>
          <a:ln>
            <a:solidFill>
              <a:schemeClr val="tx2"/>
            </a:solidFill>
          </a:ln>
        </p:spPr>
      </p:pic>
    </p:spTree>
    <p:extLst>
      <p:ext uri="{BB962C8B-B14F-4D97-AF65-F5344CB8AC3E}">
        <p14:creationId xmlns:p14="http://schemas.microsoft.com/office/powerpoint/2010/main" val="3198877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2"/>
                </a:solidFill>
              </a:rPr>
              <a:t>Реализация практической части методической разработки</a:t>
            </a:r>
            <a:br>
              <a:rPr lang="ru-RU" dirty="0" smtClean="0">
                <a:solidFill>
                  <a:schemeClr val="tx2"/>
                </a:solidFill>
              </a:rPr>
            </a:br>
            <a:r>
              <a:rPr lang="ru-RU" dirty="0" smtClean="0">
                <a:solidFill>
                  <a:schemeClr val="tx2"/>
                </a:solidFill>
              </a:rPr>
              <a:t> «Дорога и дети»</a:t>
            </a:r>
            <a:br>
              <a:rPr lang="ru-RU" dirty="0" smtClean="0">
                <a:solidFill>
                  <a:schemeClr val="tx2"/>
                </a:solidFill>
              </a:rPr>
            </a:br>
            <a:r>
              <a:rPr lang="ru-RU" dirty="0" smtClean="0">
                <a:solidFill>
                  <a:schemeClr val="tx2"/>
                </a:solidFill>
              </a:rPr>
              <a:t>членами </a:t>
            </a:r>
            <a:r>
              <a:rPr lang="ru-RU" dirty="0" smtClean="0">
                <a:solidFill>
                  <a:schemeClr val="tx2"/>
                </a:solidFill>
              </a:rPr>
              <a:t>отряда ЮИД «</a:t>
            </a:r>
            <a:r>
              <a:rPr lang="ru-RU" dirty="0" err="1" smtClean="0">
                <a:solidFill>
                  <a:schemeClr val="tx2"/>
                </a:solidFill>
              </a:rPr>
              <a:t>БеРКуД</a:t>
            </a:r>
            <a:r>
              <a:rPr lang="ru-RU" dirty="0" smtClean="0">
                <a:solidFill>
                  <a:schemeClr val="tx2"/>
                </a:solidFill>
              </a:rPr>
              <a:t>» МБОУ «АСОШ №1 </a:t>
            </a:r>
            <a:r>
              <a:rPr lang="ru-RU" dirty="0" smtClean="0">
                <a:solidFill>
                  <a:schemeClr val="tx2"/>
                </a:solidFill>
              </a:rPr>
              <a:t/>
            </a:r>
            <a:br>
              <a:rPr lang="ru-RU" dirty="0" smtClean="0">
                <a:solidFill>
                  <a:schemeClr val="tx2"/>
                </a:solidFill>
              </a:rPr>
            </a:br>
            <a:r>
              <a:rPr lang="ru-RU" dirty="0" err="1" smtClean="0">
                <a:solidFill>
                  <a:schemeClr val="tx2"/>
                </a:solidFill>
              </a:rPr>
              <a:t>им.В.Ф.Ежкова</a:t>
            </a:r>
            <a:r>
              <a:rPr lang="ru-RU" dirty="0" smtClean="0">
                <a:solidFill>
                  <a:schemeClr val="tx2"/>
                </a:solidFill>
              </a:rPr>
              <a:t> с </a:t>
            </a:r>
            <a:r>
              <a:rPr lang="ru-RU" dirty="0" smtClean="0">
                <a:solidFill>
                  <a:schemeClr val="tx2"/>
                </a:solidFill>
              </a:rPr>
              <a:t>УИОП» </a:t>
            </a:r>
            <a:r>
              <a:rPr lang="ru-RU" dirty="0" smtClean="0">
                <a:solidFill>
                  <a:schemeClr val="tx2"/>
                </a:solidFill>
              </a:rPr>
              <a:t/>
            </a:r>
            <a:br>
              <a:rPr lang="ru-RU" dirty="0" smtClean="0">
                <a:solidFill>
                  <a:schemeClr val="tx2"/>
                </a:solidFill>
              </a:rPr>
            </a:br>
            <a:r>
              <a:rPr lang="ru-RU" dirty="0" smtClean="0">
                <a:solidFill>
                  <a:schemeClr val="tx2"/>
                </a:solidFill>
              </a:rPr>
              <a:t>Арского </a:t>
            </a:r>
            <a:r>
              <a:rPr lang="ru-RU" dirty="0" smtClean="0">
                <a:solidFill>
                  <a:schemeClr val="tx2"/>
                </a:solidFill>
              </a:rPr>
              <a:t>муниципального района</a:t>
            </a:r>
            <a:br>
              <a:rPr lang="ru-RU" dirty="0" smtClean="0">
                <a:solidFill>
                  <a:schemeClr val="tx2"/>
                </a:solidFill>
              </a:rPr>
            </a:br>
            <a:endParaRPr lang="ru-RU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41430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7423" y="1335266"/>
            <a:ext cx="6804248" cy="5103186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3" name="Прямоугольник 2"/>
          <p:cNvSpPr/>
          <p:nvPr/>
        </p:nvSpPr>
        <p:spPr>
          <a:xfrm>
            <a:off x="827584" y="411936"/>
            <a:ext cx="725076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</a:rPr>
              <a:t>День памяти жертв ДТП</a:t>
            </a:r>
            <a:endParaRPr lang="ru-RU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87177120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</TotalTime>
  <Words>121</Words>
  <Application>Microsoft Office PowerPoint</Application>
  <PresentationFormat>Экран (4:3)</PresentationFormat>
  <Paragraphs>24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5" baseType="lpstr">
      <vt:lpstr>Arial</vt:lpstr>
      <vt:lpstr>Calibri</vt:lpstr>
      <vt:lpstr>Тема Office</vt:lpstr>
      <vt:lpstr>Достижения членов отряда ЮИД «БеРКуД» МБОУ «АСОШ №1 им.В.Ф.Ежкова с УИОП» Арского муниципального района в республиканском конкурсе «Безопасное колесо»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Реализация практической части методической разработки  «Дорога и дети» членами отряда ЮИД «БеРКуД» МБОУ «АСОШ №1  им.В.Ф.Ежкова с УИОП»  Арского муниципального района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Достижения членов отряда ЮИД «БеРКуД» МБОУ «АСОШ №1 им.В.Ф.Ежкова с УИОП» Арского муниципального района в республиканском конкурсе «Безопасное колесо»</dc:title>
  <dc:creator>МК</dc:creator>
  <cp:lastModifiedBy>Пользователь Windows</cp:lastModifiedBy>
  <cp:revision>9</cp:revision>
  <dcterms:created xsi:type="dcterms:W3CDTF">2025-03-16T13:18:42Z</dcterms:created>
  <dcterms:modified xsi:type="dcterms:W3CDTF">2026-03-21T19:49:39Z</dcterms:modified>
</cp:coreProperties>
</file>